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5" r:id="rId2"/>
  </p:sldMasterIdLst>
  <p:notesMasterIdLst>
    <p:notesMasterId r:id="rId25"/>
  </p:notesMasterIdLst>
  <p:sldIdLst>
    <p:sldId id="257" r:id="rId3"/>
    <p:sldId id="258" r:id="rId4"/>
    <p:sldId id="256" r:id="rId5"/>
    <p:sldId id="259" r:id="rId6"/>
    <p:sldId id="261" r:id="rId7"/>
    <p:sldId id="262" r:id="rId8"/>
    <p:sldId id="263" r:id="rId9"/>
    <p:sldId id="295" r:id="rId10"/>
    <p:sldId id="296" r:id="rId11"/>
    <p:sldId id="264" r:id="rId12"/>
    <p:sldId id="265" r:id="rId13"/>
    <p:sldId id="286" r:id="rId14"/>
    <p:sldId id="266" r:id="rId15"/>
    <p:sldId id="287" r:id="rId16"/>
    <p:sldId id="282" r:id="rId17"/>
    <p:sldId id="294" r:id="rId18"/>
    <p:sldId id="291" r:id="rId19"/>
    <p:sldId id="288" r:id="rId20"/>
    <p:sldId id="292" r:id="rId21"/>
    <p:sldId id="293" r:id="rId22"/>
    <p:sldId id="289" r:id="rId23"/>
    <p:sldId id="290" r:id="rId24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PTR GUNUNGKIDUL" initials="DG" lastIdx="2" clrIdx="0">
    <p:extLst>
      <p:ext uri="{19B8F6BF-5375-455C-9EA6-DF929625EA0E}">
        <p15:presenceInfo xmlns:p15="http://schemas.microsoft.com/office/powerpoint/2012/main" userId="2a2d26fc14ae31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726"/>
    <a:srgbClr val="D6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59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76520-8F37-4EF5-9219-5B721E302554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F5023-85FE-45CF-A59A-24279DB296E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90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5023-85FE-45CF-A59A-24279DB296E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683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фигура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PowerPoint logo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6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1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 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6" name="TextBox 15" descr="Number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19" name="TextBox 18" descr="Number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/>
                </a:p>
              </p:txBody>
            </p:sp>
            <p:sp>
              <p:nvSpPr>
                <p:cNvPr id="22" name="TextBox 21" descr="Number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5369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рямоугольник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SMALL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араллелограмм 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6" name="TextBox 15" descr="Number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19" name="TextBox 18" descr="Number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/>
              </a:p>
            </p:txBody>
          </p:sp>
          <p:sp>
            <p:nvSpPr>
              <p:cNvPr id="22" name="TextBox 21" descr="Number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Steps Go Here: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9537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195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33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72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44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7103-E921-4CB2-A286-5FAA9DFEA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524BE-5153-45B7-BAA8-DBDDEDD1C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90580-FF65-4C72-BE34-450F2258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8AE69-D067-4E3F-9D4F-503FEBFA2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C6FC3-00AB-45D1-8859-950CA028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4028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6DCE-600E-457F-8634-370F88F7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6734-F417-4881-8D0B-25C7F3CB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78CD8-FC75-48C0-B089-8C9C6D60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9419-8E43-49CB-9A1F-2D986E4F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FE25-BE17-4DDF-AD31-3F518C60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09802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19E0-C776-4F8F-AF87-3FAE1600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CD6CF-CDA1-43D0-B77A-6CECE53F6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3FABC-9B9F-40AB-BF9A-A9F4B6A3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57747-F205-4A1C-BA0E-A0FDAE78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8BF57-9B8A-4C51-8D4C-74EDA63A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042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7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01F-92DC-42AC-877D-79F6B17D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0BD36-840D-4364-8A40-D41F1AA43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0482D-1280-4AA8-B02D-E70AAA97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8CCB6-6A39-45A2-83DB-9FA1980B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93083-DF35-4FC9-8E4D-B449A6D1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8C2DD-361B-4E1E-91B1-43402950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64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4789-CF8C-4E59-8133-B60D6837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86E01-DFB9-4C85-9BC4-D010A005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1F040-CCDC-4316-B1BC-96F1FCD12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5EC95-E4E9-4D80-ACB1-871275CA4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D59EE-2984-4B5A-92DF-3CB3FD162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49560-B82A-42C3-B75E-C7250455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63548-1874-49AF-B86D-19758D19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A9217-5C1C-45DE-9584-0C51B31B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2173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94A9-A6F9-416D-BB67-CC54948C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17B70-1796-4175-8D99-0894EC61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B2267-3396-43A6-89D4-DB6C774C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6DC34-3A60-447C-8B61-2ECCC4BC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633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B3160-E014-41D6-AD87-A2CF25BD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49C67-A86E-4454-BF61-A3D35991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DCC3C-C02E-4A4C-A92F-72A670F1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8896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DC41-73A5-4CF9-8FBB-72337F0A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9507-6C0E-4876-B027-4E041A7BD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0E024-D25B-4833-A905-BBB56A63D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4D370-06BE-4AEE-BC0D-47F2FC751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5504B-D31D-4078-83F2-B94460A8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2BB55-66D1-4F29-9DA3-6E46759C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6654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1540-56C2-463C-86F6-09BB3B7A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81A9C-55BD-42C5-B95D-6EC9F7330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4B7F1-48D9-43C8-B0CC-7EF6108B2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AC2E3-43A3-48FA-A0F0-200F9AAE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004A-D251-475F-A0A6-FBC70AFE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E114-E3C8-431A-8BA8-01F0CAF4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8757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13C2-CDF7-4219-B34C-F7593A09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82A21-DFF6-4F5B-9228-313016039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2FC9E-1C83-4BCD-8ECC-4AA2B640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1E14-73B0-44F2-9DF2-571ACE01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077C-646A-4CA2-ACE9-9F570198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9216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C1472-040E-47CE-983C-8702190AC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18DD0-E864-449F-BFA3-A9D4A42A3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5A842-E79B-4A01-B9DA-EF3FB432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C97F-64DB-4C7E-8F46-68F7158CDBC3}" type="datetimeFigureOut">
              <a:rPr lang="en-ID" smtClean="0"/>
              <a:t>15/03/2022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81006-CCE3-4A4C-8496-A24D840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BEEBB-C09E-436D-A60B-E0EC8DE9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AE703-346D-4E23-B3FE-526A3BF4676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887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779-A330-4329-B18E-C4060289A7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7C2E-C92C-4AC8-B017-4CD647E6E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6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48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47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dirty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653972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36568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4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фигура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8" name="Полилиния: фигура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dirty="0"/>
            </a:p>
          </p:txBody>
        </p:sp>
        <p:sp>
          <p:nvSpPr>
            <p:cNvPr id="9" name="Полилиния: фигура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0" name="Полилиния: фигура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" name="Полилиния: фигура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677198"/>
            <a:ext cx="0" cy="1503604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6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5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269D3-C969-4B54-B8FC-9B48B01F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9019D-7D51-42B9-93BD-5E6464E47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27007-673A-46BA-92E6-7A57864E7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5779-A330-4329-B18E-C4060289A791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C03E5-D451-43D2-9F88-B6BE044E6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755E-E7A0-4489-8FFA-B7CA3F888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37C2E-C92C-4AC8-B017-4CD647E6EB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0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GEOPORTAL </a:t>
            </a:r>
            <a:b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KABUPATEN GUNUNGKIDUL</a:t>
            </a:r>
            <a:endParaRPr lang="en-US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621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DINAS PERTANAHAN DAN TATA RUANG </a:t>
            </a:r>
          </a:p>
          <a:p>
            <a:r>
              <a:rPr lang="en-US" dirty="0">
                <a:latin typeface="Century Gothic" panose="020B0502020202020204" pitchFamily="34" charset="0"/>
              </a:rPr>
              <a:t>(KUNDHA NITI MANDALA SARTA TATA SASANA)</a:t>
            </a:r>
          </a:p>
          <a:p>
            <a:r>
              <a:rPr lang="en-US" dirty="0">
                <a:latin typeface="Century Gothic" panose="020B0502020202020204" pitchFamily="34" charset="0"/>
              </a:rPr>
              <a:t>KABUPATEN GUNUNGKIDUL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0EE7D-3432-49A8-ABC0-2E13BD385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24" y="906021"/>
            <a:ext cx="1027752" cy="13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8B9E-CA8E-4A70-867B-614BC037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7"/>
            <a:ext cx="10515600" cy="4730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ASPEK STANDAR DATA DAN INFORMASI GEOSPASIAL</a:t>
            </a:r>
            <a:endParaRPr lang="en-ID" sz="28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A449C-B791-42DE-B1CD-4074F8D6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625599"/>
            <a:ext cx="10515600" cy="482441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n-NO" dirty="0">
                <a:latin typeface="Calibri" panose="020F0502020204030204" pitchFamily="34" charset="0"/>
                <a:cs typeface="Calibri" panose="020F0502020204030204" pitchFamily="34" charset="0"/>
              </a:rPr>
              <a:t>Format Penyimpanan Basis Data Geospasial berdasarkan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Filebase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Shapfile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dan Database 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struktur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query Language)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Data dan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SRGI2013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Sistem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Referensi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Menerapkan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Standar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Spesifikasi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Bidang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Produksi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sesuai KUGI (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Katalog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Unsur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Geografi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Indonesia)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dilengkapi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Metadata</a:t>
            </a:r>
          </a:p>
        </p:txBody>
      </p:sp>
    </p:spTree>
    <p:extLst>
      <p:ext uri="{BB962C8B-B14F-4D97-AF65-F5344CB8AC3E}">
        <p14:creationId xmlns:p14="http://schemas.microsoft.com/office/powerpoint/2010/main" val="220801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7766-5A04-48F9-8CCD-3F5DC51F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117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ASPEK TEKNOLOGI</a:t>
            </a:r>
            <a:endParaRPr lang="en-ID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13E05-779E-4A98-B43D-8A2B1134A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023"/>
            <a:ext cx="10515600" cy="515222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Lunak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SIG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Pengumpulan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Penyimpanan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Pemanfaatan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Vektor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software </a:t>
            </a:r>
            <a:r>
              <a:rPr lang="en-ID" b="1" dirty="0" err="1">
                <a:latin typeface="Calibri" panose="020F0502020204030204" pitchFamily="34" charset="0"/>
                <a:cs typeface="Calibri" panose="020F0502020204030204" pitchFamily="34" charset="0"/>
              </a:rPr>
              <a:t>QuantumGIS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 (QGIS)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Server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keperluan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GIS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berbagi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memproses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mengedit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dirty="0" err="1">
                <a:latin typeface="Calibri" panose="020F0502020204030204" pitchFamily="34" charset="0"/>
                <a:cs typeface="Calibri" panose="020F0502020204030204" pitchFamily="34" charset="0"/>
              </a:rPr>
              <a:t>Geoserver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 (open source)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Database management system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Komputer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/workstation/high-end Laptop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13 unit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ID" b="1" dirty="0" err="1">
                <a:latin typeface="Calibri" panose="020F0502020204030204" pitchFamily="34" charset="0"/>
                <a:cs typeface="Calibri" panose="020F0502020204030204" pitchFamily="34" charset="0"/>
              </a:rPr>
              <a:t>bua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kapasitas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200 terabyte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Bandwidth Internet </a:t>
            </a:r>
            <a:r>
              <a:rPr lang="en-ID" b="1" dirty="0">
                <a:latin typeface="Calibri" panose="020F0502020204030204" pitchFamily="34" charset="0"/>
                <a:cs typeface="Calibri" panose="020F0502020204030204" pitchFamily="34" charset="0"/>
              </a:rPr>
              <a:t>2400 Mbps</a:t>
            </a:r>
          </a:p>
          <a:p>
            <a:pPr marL="0" indent="0">
              <a:buNone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73130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B6FF-68E1-40EC-B3EC-054D287ADB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229" y="399330"/>
            <a:ext cx="10981678" cy="6091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DATA SPASIAL YANG ADA DI GEOPORTAL</a:t>
            </a:r>
            <a:endParaRPr lang="en-ID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98EF21-8158-4984-B020-E47666AC6735}"/>
              </a:ext>
            </a:extLst>
          </p:cNvPr>
          <p:cNvSpPr txBox="1">
            <a:spLocks/>
          </p:cNvSpPr>
          <p:nvPr/>
        </p:nvSpPr>
        <p:spPr>
          <a:xfrm>
            <a:off x="1017232" y="1555997"/>
            <a:ext cx="11049000" cy="303375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INFRASTRUKTUR_JARINGAN =  41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TRANSPORTASI = 5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PELAYANAN_UMUM  = 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PENDAPATAN = 1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PETA ADMINISTRASI = 527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PETA BANGUNAN = 6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PETA LAHAN = 78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PETAPERAIRAN = 76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PETA WISATA = 1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D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POLA RUANG = 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D3C9D-56AB-474E-8672-A67282F7645A}"/>
              </a:ext>
            </a:extLst>
          </p:cNvPr>
          <p:cNvSpPr txBox="1">
            <a:spLocks/>
          </p:cNvSpPr>
          <p:nvPr/>
        </p:nvSpPr>
        <p:spPr>
          <a:xfrm>
            <a:off x="661307" y="5239204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JUMLAH DATA SPASIAL = 747</a:t>
            </a:r>
            <a:endParaRPr kumimoji="0" lang="en-ID" sz="44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26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8779C6-3D47-4DEA-8A32-E0EA3FFF8335}"/>
              </a:ext>
            </a:extLst>
          </p:cNvPr>
          <p:cNvSpPr/>
          <p:nvPr/>
        </p:nvSpPr>
        <p:spPr>
          <a:xfrm>
            <a:off x="686539" y="98741"/>
            <a:ext cx="7702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2800" dirty="0">
                <a:latin typeface="Calibri" panose="020F0502020204030204" pitchFamily="34" charset="0"/>
                <a:cs typeface="Calibri" panose="020F0502020204030204" pitchFamily="34" charset="0"/>
              </a:rPr>
              <a:t>Alamat situs GEOPORTAL  </a:t>
            </a:r>
          </a:p>
          <a:p>
            <a:pPr>
              <a:buNone/>
            </a:pP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geoportal.gunungkidulkab.go.id</a:t>
            </a:r>
            <a:endParaRPr lang="en-ID" sz="1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74655-D7A6-42A2-AFC3-5C0F7C3A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02" y="1094296"/>
            <a:ext cx="10656195" cy="55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1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7C09-36E1-4AFB-A5BD-633F4C13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WebGis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Terintegrasi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Geoportal</a:t>
            </a:r>
            <a:endParaRPr lang="en-ID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0914E-0B45-4BB1-A2B6-11F76511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909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SmartCity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= Situs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SmartCity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Kabupaten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Gunungkidul</a:t>
            </a:r>
            <a:endParaRPr lang="en-ID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Siyartaru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Rencana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Tata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Ruang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Wilayah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Sijaka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Jalan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Cell Plan = 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Layanan SIM pengendalian menara telekomunikasi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Cakrawala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Budaya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Dhaksinarga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Potensi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budaya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Kabupaten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Gunungkidul</a:t>
            </a:r>
            <a:r>
              <a:rPr lang="en-ID" sz="2400" dirty="0">
                <a:latin typeface="Calibri" panose="020F0502020204030204" pitchFamily="34" charset="0"/>
                <a:cs typeface="Calibri" panose="020F0502020204030204" pitchFamily="34" charset="0"/>
              </a:rPr>
              <a:t> (Android)</a:t>
            </a:r>
          </a:p>
        </p:txBody>
      </p:sp>
    </p:spTree>
    <p:extLst>
      <p:ext uri="{BB962C8B-B14F-4D97-AF65-F5344CB8AC3E}">
        <p14:creationId xmlns:p14="http://schemas.microsoft.com/office/powerpoint/2010/main" val="186683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49C3-7137-4ED6-B9B6-BBD6DBE971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9263"/>
            <a:ext cx="10972800" cy="43815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D24726"/>
                </a:solidFill>
                <a:latin typeface="Calibri Light" panose="020F0302020204030204"/>
              </a:rPr>
              <a:t>STATUS GEOPORTAL KABUPATEN GUNUNGKIDUL DI TINGKAT NASIONAL </a:t>
            </a:r>
            <a:endParaRPr lang="en-ID" sz="2800" b="1" dirty="0">
              <a:solidFill>
                <a:srgbClr val="D2472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AD904-D1B1-40CB-BC7B-EDC232094A8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748249" y="1266825"/>
            <a:ext cx="4230687" cy="514191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 Server Geoportal : Geoportal </a:t>
            </a:r>
            <a:r>
              <a:rPr lang="en-ID" sz="2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Terhubung</a:t>
            </a:r>
            <a:endParaRPr lang="en-ID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Simpul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ID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Simpul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Geoportal yang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sudah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online dan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terkoneksi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Geoportal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Nasional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didukung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 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regulasi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kebijakan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kelembagaan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ditetapkan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Pimpinan</a:t>
            </a:r>
            <a:r>
              <a:rPr lang="en-ID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BAE3-9468-442F-9BBE-3638194E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4" y="1255326"/>
            <a:ext cx="7324078" cy="51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8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0DEE-B4F5-4D51-A5FE-281942490FBD}"/>
              </a:ext>
            </a:extLst>
          </p:cNvPr>
          <p:cNvSpPr txBox="1">
            <a:spLocks/>
          </p:cNvSpPr>
          <p:nvPr/>
        </p:nvSpPr>
        <p:spPr>
          <a:xfrm>
            <a:off x="838200" y="589188"/>
            <a:ext cx="10353762" cy="5334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UNTUK MENUJU KATEGORI UNGGUL </a:t>
            </a:r>
            <a:endParaRPr lang="en-ID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29E5B-356A-49D1-B607-17CD83FF36A5}"/>
              </a:ext>
            </a:extLst>
          </p:cNvPr>
          <p:cNvSpPr txBox="1">
            <a:spLocks/>
          </p:cNvSpPr>
          <p:nvPr/>
        </p:nvSpPr>
        <p:spPr>
          <a:xfrm>
            <a:off x="838200" y="157990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standar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KUGI dan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Metadata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Pemanfaatan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maksimal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Terlibatnya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OPD </a:t>
            </a: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produksi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Gis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</a:t>
            </a:r>
          </a:p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Terhubungnya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daerah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inageoportal</a:t>
            </a:r>
            <a:endParaRPr lang="en-US"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1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CE63-A72D-4F0B-897F-FFE5C57A9EEE}"/>
              </a:ext>
            </a:extLst>
          </p:cNvPr>
          <p:cNvSpPr txBox="1">
            <a:spLocks/>
          </p:cNvSpPr>
          <p:nvPr/>
        </p:nvSpPr>
        <p:spPr>
          <a:xfrm>
            <a:off x="1025651" y="2376256"/>
            <a:ext cx="10353762" cy="13789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RENCANA KEGIATAN GEOPORTAL</a:t>
            </a:r>
          </a:p>
        </p:txBody>
      </p:sp>
    </p:spTree>
    <p:extLst>
      <p:ext uri="{BB962C8B-B14F-4D97-AF65-F5344CB8AC3E}">
        <p14:creationId xmlns:p14="http://schemas.microsoft.com/office/powerpoint/2010/main" val="425097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60FA-607E-42AD-A30C-B5B94F780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4215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KEGIATAN GEOPORTAL TAHUN 2021</a:t>
            </a:r>
            <a:endParaRPr lang="en-ID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691A7A-D358-4CC4-9D66-C6E63AE4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sosialisasi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geoportal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Bimbingan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teknis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Verifikasi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dibuat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Daerah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oleh DPTR)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Pakai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pemanfaatan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semua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42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36F1-342A-4704-BC36-A0F16E6C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52" y="352147"/>
            <a:ext cx="10353762" cy="45720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KEGIATAN SOSIALISASI DAN PRODUKSI DATA SPASIAL DENGAN OPD</a:t>
            </a:r>
            <a:endParaRPr lang="en-ID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F8BFF-B45F-4AFE-B3A4-F914E2F00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83045" y="2095947"/>
            <a:ext cx="5354714" cy="3248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92886-4D88-4828-AE05-531A9FCCD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4"/>
          <a:stretch/>
        </p:blipFill>
        <p:spPr>
          <a:xfrm>
            <a:off x="453704" y="2095947"/>
            <a:ext cx="5642296" cy="33283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48227F-DFB5-4530-BA0A-D94B97B091EB}"/>
              </a:ext>
            </a:extLst>
          </p:cNvPr>
          <p:cNvSpPr txBox="1">
            <a:spLocks/>
          </p:cNvSpPr>
          <p:nvPr/>
        </p:nvSpPr>
        <p:spPr>
          <a:xfrm>
            <a:off x="453704" y="5424254"/>
            <a:ext cx="5077154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Kegiatan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sosialisasi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OPD</a:t>
            </a: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F0867B-AF1B-46AF-81C0-A478CC433B79}"/>
              </a:ext>
            </a:extLst>
          </p:cNvPr>
          <p:cNvSpPr txBox="1">
            <a:spLocks/>
          </p:cNvSpPr>
          <p:nvPr/>
        </p:nvSpPr>
        <p:spPr>
          <a:xfrm>
            <a:off x="6660605" y="5472009"/>
            <a:ext cx="5077154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Produksi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Dinas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Pertanian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Pangan</a:t>
            </a:r>
            <a:endParaRPr lang="en-ID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ECE2B2-BFCA-4D83-B4CD-D9E35429E9A1}"/>
              </a:ext>
            </a:extLst>
          </p:cNvPr>
          <p:cNvSpPr txBox="1">
            <a:spLocks/>
          </p:cNvSpPr>
          <p:nvPr/>
        </p:nvSpPr>
        <p:spPr>
          <a:xfrm>
            <a:off x="1145219" y="1935001"/>
            <a:ext cx="10153096" cy="1951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D66B00"/>
                </a:solidFill>
                <a:latin typeface="Bahnschrift SemiBold" panose="020B0502040204020203" pitchFamily="34" charset="0"/>
              </a:rPr>
              <a:t>KONDISI GEOPORTAL KABUPATEN GUNUNGKIDUL </a:t>
            </a:r>
          </a:p>
        </p:txBody>
      </p:sp>
    </p:spTree>
    <p:extLst>
      <p:ext uri="{BB962C8B-B14F-4D97-AF65-F5344CB8AC3E}">
        <p14:creationId xmlns:p14="http://schemas.microsoft.com/office/powerpoint/2010/main" val="203683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728C-B381-4C80-935D-97686FA8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4" y="191187"/>
            <a:ext cx="11527971" cy="615518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 SPASIAL YANG TELAH DIPRODUKSI OLEH OPD SETELAH SOSIALISASI DAN BIMTEK PRODUKSI DATA GEOSPASIAL TAHUN 2021</a:t>
            </a:r>
            <a:endParaRPr lang="en-ID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6BF1FE-1A66-46BC-8561-5B1580E1E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53672"/>
              </p:ext>
            </p:extLst>
          </p:nvPr>
        </p:nvGraphicFramePr>
        <p:xfrm>
          <a:off x="995465" y="914400"/>
          <a:ext cx="9561250" cy="55626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21437">
                  <a:extLst>
                    <a:ext uri="{9D8B030D-6E8A-4147-A177-3AD203B41FA5}">
                      <a16:colId xmlns:a16="http://schemas.microsoft.com/office/drawing/2014/main" val="567846256"/>
                    </a:ext>
                  </a:extLst>
                </a:gridCol>
                <a:gridCol w="6294268">
                  <a:extLst>
                    <a:ext uri="{9D8B030D-6E8A-4147-A177-3AD203B41FA5}">
                      <a16:colId xmlns:a16="http://schemas.microsoft.com/office/drawing/2014/main" val="4055452526"/>
                    </a:ext>
                  </a:extLst>
                </a:gridCol>
                <a:gridCol w="2645545">
                  <a:extLst>
                    <a:ext uri="{9D8B030D-6E8A-4147-A177-3AD203B41FA5}">
                      <a16:colId xmlns:a16="http://schemas.microsoft.com/office/drawing/2014/main" val="759123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INSTANSI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JUMLAH TEMA DATA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04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PERTANAHAN DAN TATA RUANG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497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KOMUNIKASI DAN INFORMATIKA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05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PERHUBUNGAN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59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SOSIAL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92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13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PARIWISATA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19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KEPENDUDUKAN DAN PENCATATAN SIPIL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28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PERTANIAN DAN PANGAN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456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PENANAMAN MODAL DAN PELAYANAN TERPADU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728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KELAUTAN PERIKANAN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93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PERINDUSTRIAN DAN PERDAGANGAN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71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BADAN KESATUAN BANGSA POLITIK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11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 TENAGA KERJA TRANSMIGRASI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5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D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D247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JUMLAH</a:t>
                      </a:r>
                      <a:endParaRPr lang="en-ID" sz="1400" b="1" dirty="0">
                        <a:solidFill>
                          <a:srgbClr val="D247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D247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en-ID" sz="1400" dirty="0">
                        <a:solidFill>
                          <a:srgbClr val="D247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10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23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A033-F4D1-4E38-A805-ACC5C775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776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KEGIATAN GEOPORTAL TAHUN 2022</a:t>
            </a:r>
            <a:endParaRPr lang="en-ID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3F32-A060-4DE4-A706-3D2335736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GIS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geoportal yang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bertujuan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berbagi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Web Feature Service (WFS), Web Coverage Service (WCS), Web Map Tile Service (WMTS), Web Map Service (WMS), Catalog Services for the Web (CSW) dan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Json.Dikembangkan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pemograman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Php (Laravel Framework),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Mengaplikasikan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pycsw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katalog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penyedia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layanan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metadata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menghubungkan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Kabupaten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Gunungkidul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inaGeoportal.Dikembangkan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spesifikasi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CentOS dan Docker di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Produksi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memperkaya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spasial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geoportal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Mendorong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pemakaian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Perangkat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</a:p>
          <a:p>
            <a:pPr marL="0" indent="0" algn="just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95090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FD8E83-837C-41FB-993E-A4C7B1AB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618" y="2766218"/>
            <a:ext cx="4026763" cy="1325563"/>
          </a:xfrm>
        </p:spPr>
        <p:txBody>
          <a:bodyPr/>
          <a:lstStyle/>
          <a:p>
            <a:r>
              <a:rPr lang="en-US" dirty="0"/>
              <a:t>TERIMA 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1194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419C-2486-47D9-B319-2857C6081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336" y="350337"/>
            <a:ext cx="9966664" cy="7283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ASPEK PERATURAN</a:t>
            </a:r>
            <a:endParaRPr lang="en-ID" sz="4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0A0DA-4B97-4C44-A3FE-9816F9204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336" y="1890944"/>
            <a:ext cx="10555548" cy="3888419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Peraturan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Bupati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62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2020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Geospasial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Keputusan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Bupati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Gunungkidul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428/KPTS/2020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Pembentukan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Simpul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Keputusan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Bupati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Gunungkidul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124/KPTS/2020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Tim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Pengelola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Simpul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Jaringan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Daerah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53968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5D60-AA4D-4FFB-A6C7-E0E394BB2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572"/>
            <a:ext cx="10515600" cy="61141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ASPEK KELEMBAGAAN</a:t>
            </a:r>
            <a:endParaRPr lang="en-ID" sz="32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DF2819-A8A2-4CFA-A495-73421DA4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23876"/>
            <a:ext cx="10515600" cy="4813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b="1" dirty="0">
                <a:latin typeface="Calibri" panose="020F0502020204030204" pitchFamily="34" charset="0"/>
                <a:cs typeface="Calibri" panose="020F0502020204030204" pitchFamily="34" charset="0"/>
              </a:rPr>
              <a:t>TIM PENGELOLA SIMPUL JARINGAN DAERAH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E4EC6DD-FFF3-4B03-BE95-6EABC5E2C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14058"/>
              </p:ext>
            </p:extLst>
          </p:nvPr>
        </p:nvGraphicFramePr>
        <p:xfrm>
          <a:off x="838200" y="1298507"/>
          <a:ext cx="10383175" cy="482961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25876">
                  <a:extLst>
                    <a:ext uri="{9D8B030D-6E8A-4147-A177-3AD203B41FA5}">
                      <a16:colId xmlns:a16="http://schemas.microsoft.com/office/drawing/2014/main" val="2349732144"/>
                    </a:ext>
                  </a:extLst>
                </a:gridCol>
                <a:gridCol w="2524571">
                  <a:extLst>
                    <a:ext uri="{9D8B030D-6E8A-4147-A177-3AD203B41FA5}">
                      <a16:colId xmlns:a16="http://schemas.microsoft.com/office/drawing/2014/main" val="404737721"/>
                    </a:ext>
                  </a:extLst>
                </a:gridCol>
                <a:gridCol w="7432728">
                  <a:extLst>
                    <a:ext uri="{9D8B030D-6E8A-4147-A177-3AD203B41FA5}">
                      <a16:colId xmlns:a16="http://schemas.microsoft.com/office/drawing/2014/main" val="3841582889"/>
                    </a:ext>
                  </a:extLst>
                </a:gridCol>
              </a:tblGrid>
              <a:tr h="3348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ID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JABATAN DALAM TIM</a:t>
                      </a:r>
                      <a:endParaRPr lang="en-ID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JABATAN DALAM INSTANSI/DINAS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33835"/>
                  </a:ext>
                </a:extLst>
              </a:tr>
              <a:tr h="32075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Pembina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Bupati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29184"/>
                  </a:ext>
                </a:extLst>
              </a:tr>
              <a:tr h="3348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Penasehat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Sekretaris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Daerah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63213"/>
                  </a:ext>
                </a:extLst>
              </a:tr>
              <a:tr h="3348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Penanggung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jawab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Asisten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Perekonomian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Pembangunan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Sekretariat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Daerah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431409"/>
                  </a:ext>
                </a:extLst>
              </a:tr>
              <a:tr h="5859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Ketua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Kepala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Pertanahan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Tata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Ruang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Kundha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Niti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Mandala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Sarta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Tata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Sasana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28126"/>
                  </a:ext>
                </a:extLst>
              </a:tr>
              <a:tr h="3348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Sekretaris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Kepala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Badan </a:t>
                      </a:r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Perencanaan</a:t>
                      </a:r>
                      <a:r>
                        <a:rPr lang="en-US" sz="16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Pembangunan Daerah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99266"/>
                  </a:ext>
                </a:extLst>
              </a:tr>
              <a:tr h="25672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Anggota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Inspektur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Daerah,Kepala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Komunikasi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Informatika,Kepala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Pekerjaan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Umum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Perumahan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Rakyat dan Kawasan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Permukiman,Kepala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Kesehatan,Kepala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Kependudukan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Pencatatan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Sipil,Kepala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Pertanian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Pangan,Kepala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Peternakan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Kesehatan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Hewan,Kepala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Pendidikan,Kepala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Kepemudaan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Olahraga,Kepala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Pemberdayaan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Masyarakat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Kalurahan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Pengendalian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Penduduk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Keluarga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Berencana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,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Sosial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Pemberdayaan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Perempuan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Perlindungan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Anak,Kepala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Kelautan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Perikanan,Kepala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Pariwisata,Kepala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Perhubungan,Kepala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Kebudayaan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Kundha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Kabudayan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),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Perpustakaan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Kearsipan,Kepala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Dinas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Lingkungan</a:t>
                      </a:r>
                      <a:r>
                        <a:rPr lang="en-ID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Hidup</a:t>
                      </a:r>
                      <a:endParaRPr lang="en-ID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ID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6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36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CA2BCF-D86B-4E1D-9FAE-E151F276D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645313"/>
              </p:ext>
            </p:extLst>
          </p:nvPr>
        </p:nvGraphicFramePr>
        <p:xfrm>
          <a:off x="786277" y="639082"/>
          <a:ext cx="10640763" cy="5916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2428">
                  <a:extLst>
                    <a:ext uri="{9D8B030D-6E8A-4147-A177-3AD203B41FA5}">
                      <a16:colId xmlns:a16="http://schemas.microsoft.com/office/drawing/2014/main" val="774845686"/>
                    </a:ext>
                  </a:extLst>
                </a:gridCol>
                <a:gridCol w="3281845">
                  <a:extLst>
                    <a:ext uri="{9D8B030D-6E8A-4147-A177-3AD203B41FA5}">
                      <a16:colId xmlns:a16="http://schemas.microsoft.com/office/drawing/2014/main" val="1508996897"/>
                    </a:ext>
                  </a:extLst>
                </a:gridCol>
                <a:gridCol w="3576792">
                  <a:extLst>
                    <a:ext uri="{9D8B030D-6E8A-4147-A177-3AD203B41FA5}">
                      <a16:colId xmlns:a16="http://schemas.microsoft.com/office/drawing/2014/main" val="2908331291"/>
                    </a:ext>
                  </a:extLst>
                </a:gridCol>
                <a:gridCol w="1726188">
                  <a:extLst>
                    <a:ext uri="{9D8B030D-6E8A-4147-A177-3AD203B41FA5}">
                      <a16:colId xmlns:a16="http://schemas.microsoft.com/office/drawing/2014/main" val="1611635659"/>
                    </a:ext>
                  </a:extLst>
                </a:gridCol>
                <a:gridCol w="1603510">
                  <a:extLst>
                    <a:ext uri="{9D8B030D-6E8A-4147-A177-3AD203B41FA5}">
                      <a16:colId xmlns:a16="http://schemas.microsoft.com/office/drawing/2014/main" val="3360804947"/>
                    </a:ext>
                  </a:extLst>
                </a:gridCol>
              </a:tblGrid>
              <a:tr h="205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Instansi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TemaPeta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Skala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Format Data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extLst>
                  <a:ext uri="{0D108BD9-81ED-4DB2-BD59-A6C34878D82A}">
                    <a16:rowId xmlns:a16="http://schemas.microsoft.com/office/drawing/2014/main" val="954027731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Dinas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Pertanahan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dan Tata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Ruang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Kundha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Niti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Mandala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Sarta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Tata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Sasana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Rencana Pola Ruang Kabupaten Gunungkidul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3425921356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Rencana Kawasan Strategis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704148683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Rencana Prasarana Wilayah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2989770538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Struktur Ruang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71972929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Rencana Detail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53627981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RDTRK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2141215466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RTBL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041888060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400" dirty="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Bookman Old Style" panose="02050604050505020204" pitchFamily="18" charset="0"/>
                        <a:buChar char="-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Peta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pertanahan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46017758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40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Peta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tanah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pemda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3488682306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Badan Perencanaan dan Pembangunan Daerah</a:t>
                      </a:r>
                      <a:endParaRPr lang="en-ID" sz="140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Peta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sebaran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pembangunan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2852512283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Badan Kepegawaian, Pendidikan dan Pelatihan Daerah</a:t>
                      </a:r>
                      <a:endParaRPr lang="en-ID" sz="140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Peta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sebaran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ASN di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instansi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883493321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Badan Keuangan dan Aset Daerah</a:t>
                      </a:r>
                      <a:endParaRPr lang="en-ID" sz="140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asset pemerintahdaerah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Pajak Bumi Bangunan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3142847379"/>
                  </a:ext>
                </a:extLst>
              </a:tr>
              <a:tr h="42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Badan Penanggulangan Bencana Daerah</a:t>
                      </a:r>
                      <a:endParaRPr lang="en-ID" sz="1400">
                        <a:solidFill>
                          <a:schemeClr val="tx1"/>
                        </a:solidFill>
                        <a:effectLst/>
                        <a:latin typeface="Bookman Old Style" panose="02050604050505020204" pitchFamily="18" charset="0"/>
                        <a:ea typeface="Calibri" panose="020F0502020204030204" pitchFamily="34" charset="0"/>
                        <a:cs typeface="Bookman Old Style" panose="020506040505050202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Peta kawasan rawan bencana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2204479685"/>
                  </a:ext>
                </a:extLst>
              </a:tr>
              <a:tr h="2050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ID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Inspektorat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Daerah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Monev hasil pelaksanaan pembangunan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Shp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Numerik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8" marR="57158" marT="0" marB="0"/>
                </a:tc>
                <a:extLst>
                  <a:ext uri="{0D108BD9-81ED-4DB2-BD59-A6C34878D82A}">
                    <a16:rowId xmlns:a16="http://schemas.microsoft.com/office/drawing/2014/main" val="132179590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ACE614-EAE8-4258-9650-E52BFA63BE61}"/>
              </a:ext>
            </a:extLst>
          </p:cNvPr>
          <p:cNvSpPr/>
          <p:nvPr/>
        </p:nvSpPr>
        <p:spPr>
          <a:xfrm>
            <a:off x="417250" y="133351"/>
            <a:ext cx="11142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n-NO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TEMA PETA, SKALA DAN JENIS PETA DATA GEOSPASIAL DAN INFORMASI GEOSPASIAL MINIMAL DI MASING-MASING INSTANSI</a:t>
            </a:r>
            <a:endParaRPr lang="en-ID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5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361DE5-2A2A-4136-8DAF-2F1E19C98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60673"/>
              </p:ext>
            </p:extLst>
          </p:nvPr>
        </p:nvGraphicFramePr>
        <p:xfrm>
          <a:off x="772356" y="532660"/>
          <a:ext cx="10581442" cy="5826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9905">
                  <a:extLst>
                    <a:ext uri="{9D8B030D-6E8A-4147-A177-3AD203B41FA5}">
                      <a16:colId xmlns:a16="http://schemas.microsoft.com/office/drawing/2014/main" val="3260736421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526492891"/>
                    </a:ext>
                  </a:extLst>
                </a:gridCol>
                <a:gridCol w="3556852">
                  <a:extLst>
                    <a:ext uri="{9D8B030D-6E8A-4147-A177-3AD203B41FA5}">
                      <a16:colId xmlns:a16="http://schemas.microsoft.com/office/drawing/2014/main" val="3650583372"/>
                    </a:ext>
                  </a:extLst>
                </a:gridCol>
                <a:gridCol w="968172">
                  <a:extLst>
                    <a:ext uri="{9D8B030D-6E8A-4147-A177-3AD203B41FA5}">
                      <a16:colId xmlns:a16="http://schemas.microsoft.com/office/drawing/2014/main" val="1957679195"/>
                    </a:ext>
                  </a:extLst>
                </a:gridCol>
                <a:gridCol w="2342963">
                  <a:extLst>
                    <a:ext uri="{9D8B030D-6E8A-4147-A177-3AD203B41FA5}">
                      <a16:colId xmlns:a16="http://schemas.microsoft.com/office/drawing/2014/main" val="483286967"/>
                    </a:ext>
                  </a:extLst>
                </a:gridCol>
              </a:tblGrid>
              <a:tr h="11456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Komunikasi</a:t>
                      </a:r>
                      <a:r>
                        <a:rPr lang="en-US" sz="1200" dirty="0">
                          <a:effectLst/>
                        </a:rPr>
                        <a:t> dan </a:t>
                      </a:r>
                      <a:r>
                        <a:rPr lang="en-US" sz="1200" dirty="0" err="1">
                          <a:effectLst/>
                        </a:rPr>
                        <a:t>Informatika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Menara Telekomunikasi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jaringan internet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pemakaian kamera pemantau keamanan/cctv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50.000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3034495052"/>
                  </a:ext>
                </a:extLst>
              </a:tr>
              <a:tr h="11456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Pekerjaan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Umum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Perumahan</a:t>
                      </a:r>
                      <a:r>
                        <a:rPr lang="en-US" sz="1200" dirty="0">
                          <a:effectLst/>
                        </a:rPr>
                        <a:t> Rakyat, dan Kawasan </a:t>
                      </a:r>
                      <a:r>
                        <a:rPr lang="en-US" sz="1200" dirty="0" err="1">
                          <a:effectLst/>
                        </a:rPr>
                        <a:t>Permukiman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Jaringan</a:t>
                      </a:r>
                      <a:r>
                        <a:rPr lang="en-US" sz="1200" dirty="0">
                          <a:effectLst/>
                        </a:rPr>
                        <a:t> Jalan </a:t>
                      </a:r>
                      <a:r>
                        <a:rPr lang="en-US" sz="1200" dirty="0" err="1">
                          <a:effectLst/>
                        </a:rPr>
                        <a:t>Jembatan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Jaringan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Irigrasi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Kawasan </a:t>
                      </a:r>
                      <a:r>
                        <a:rPr lang="en-US" sz="1200" dirty="0" err="1">
                          <a:effectLst/>
                        </a:rPr>
                        <a:t>Permukiman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Sanitasi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Lingkungan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1615695367"/>
                  </a:ext>
                </a:extLst>
              </a:tr>
              <a:tr h="5643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Kesehatan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 err="1">
                          <a:effectLst/>
                        </a:rPr>
                        <a:t>Petasebaran</a:t>
                      </a:r>
                      <a:r>
                        <a:rPr lang="en-US" sz="1200" dirty="0">
                          <a:effectLst/>
                        </a:rPr>
                        <a:t> Puskesmas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covid19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4192021275"/>
                  </a:ext>
                </a:extLst>
              </a:tr>
              <a:tr h="14363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Kependudukan dan Pencatatan Sipil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penduduk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berdasarkan</a:t>
                      </a:r>
                      <a:r>
                        <a:rPr lang="en-US" sz="1200" dirty="0">
                          <a:effectLst/>
                        </a:rPr>
                        <a:t>: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 err="1">
                          <a:effectLst/>
                        </a:rPr>
                        <a:t>Jenis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kelamin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 err="1">
                          <a:effectLst/>
                        </a:rPr>
                        <a:t>Usia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Pendidikan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 err="1">
                          <a:effectLst/>
                        </a:rPr>
                        <a:t>Pekerjaan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3640356706"/>
                  </a:ext>
                </a:extLst>
              </a:tr>
              <a:tr h="11266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Pertanian</a:t>
                      </a:r>
                      <a:r>
                        <a:rPr lang="en-US" sz="1200" dirty="0">
                          <a:effectLst/>
                        </a:rPr>
                        <a:t> dan </a:t>
                      </a:r>
                      <a:r>
                        <a:rPr lang="en-US" sz="1200" dirty="0" err="1">
                          <a:effectLst/>
                        </a:rPr>
                        <a:t>Pangan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Kawasan Pertanian Pangan Berkelanjutan (KP2B)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Lokasi Perkebunan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Sebarankelompok tani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Shp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Numerik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5723953"/>
                  </a:ext>
                </a:extLst>
              </a:tr>
              <a:tr h="2985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Peternakan dan Kesehatan Hewan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Pengembangan ternak unggas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Shp</a:t>
                      </a:r>
                      <a:r>
                        <a:rPr lang="en-ID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Numerik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484" marR="67484" marT="0" marB="0"/>
                </a:tc>
                <a:extLst>
                  <a:ext uri="{0D108BD9-81ED-4DB2-BD59-A6C34878D82A}">
                    <a16:rowId xmlns:a16="http://schemas.microsoft.com/office/drawing/2014/main" val="239975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5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539515-8F70-4DB0-A73A-2FCAEA7B0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76069"/>
              </p:ext>
            </p:extLst>
          </p:nvPr>
        </p:nvGraphicFramePr>
        <p:xfrm>
          <a:off x="745724" y="585926"/>
          <a:ext cx="10768612" cy="5868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539">
                  <a:extLst>
                    <a:ext uri="{9D8B030D-6E8A-4147-A177-3AD203B41FA5}">
                      <a16:colId xmlns:a16="http://schemas.microsoft.com/office/drawing/2014/main" val="2806819487"/>
                    </a:ext>
                  </a:extLst>
                </a:gridCol>
                <a:gridCol w="3609295">
                  <a:extLst>
                    <a:ext uri="{9D8B030D-6E8A-4147-A177-3AD203B41FA5}">
                      <a16:colId xmlns:a16="http://schemas.microsoft.com/office/drawing/2014/main" val="3832632837"/>
                    </a:ext>
                  </a:extLst>
                </a:gridCol>
                <a:gridCol w="4764483">
                  <a:extLst>
                    <a:ext uri="{9D8B030D-6E8A-4147-A177-3AD203B41FA5}">
                      <a16:colId xmlns:a16="http://schemas.microsoft.com/office/drawing/2014/main" val="929997683"/>
                    </a:ext>
                  </a:extLst>
                </a:gridCol>
                <a:gridCol w="1083852">
                  <a:extLst>
                    <a:ext uri="{9D8B030D-6E8A-4147-A177-3AD203B41FA5}">
                      <a16:colId xmlns:a16="http://schemas.microsoft.com/office/drawing/2014/main" val="2531077473"/>
                    </a:ext>
                  </a:extLst>
                </a:gridCol>
                <a:gridCol w="905443">
                  <a:extLst>
                    <a:ext uri="{9D8B030D-6E8A-4147-A177-3AD203B41FA5}">
                      <a16:colId xmlns:a16="http://schemas.microsoft.com/office/drawing/2014/main" val="2910670935"/>
                    </a:ext>
                  </a:extLst>
                </a:gridCol>
              </a:tblGrid>
              <a:tr h="1172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13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Dinas</a:t>
                      </a:r>
                      <a:r>
                        <a:rPr lang="en-US" sz="1200" b="0" dirty="0">
                          <a:effectLst/>
                        </a:rPr>
                        <a:t> Pendidikan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>
                          <a:effectLst/>
                        </a:rPr>
                        <a:t>Peta sebaran lokasi PAUD</a:t>
                      </a:r>
                      <a:endParaRPr lang="en-ID" sz="1200" b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>
                          <a:effectLst/>
                        </a:rPr>
                        <a:t>Peta sebaranlokasi TK</a:t>
                      </a:r>
                      <a:endParaRPr lang="en-ID" sz="1200" b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>
                          <a:effectLst/>
                        </a:rPr>
                        <a:t>Petasebaranlokasi SD</a:t>
                      </a:r>
                      <a:endParaRPr lang="en-ID" sz="1200" b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>
                          <a:effectLst/>
                        </a:rPr>
                        <a:t>Peta sebaranlokasi SMP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Shp</a:t>
                      </a:r>
                      <a:endParaRPr lang="en-ID" sz="1200" b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numerik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91131"/>
                  </a:ext>
                </a:extLst>
              </a:tr>
              <a:tr h="3053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14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Dinas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Kepemudaan</a:t>
                      </a:r>
                      <a:r>
                        <a:rPr lang="en-US" sz="1200" b="0" dirty="0">
                          <a:effectLst/>
                        </a:rPr>
                        <a:t>  dan </a:t>
                      </a:r>
                      <a:r>
                        <a:rPr lang="en-US" sz="1200" b="0" dirty="0" err="1">
                          <a:effectLst/>
                        </a:rPr>
                        <a:t>Olahraga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>
                          <a:effectLst/>
                        </a:rPr>
                        <a:t>Peta sebaran sarana olahraga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r>
                        <a:rPr lang="en-US" sz="1200" b="0" dirty="0">
                          <a:effectLst/>
                        </a:rPr>
                        <a:t>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 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1692031"/>
                  </a:ext>
                </a:extLst>
              </a:tr>
              <a:tr h="8746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15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Kepala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Dinas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Pemberdayaan</a:t>
                      </a:r>
                      <a:r>
                        <a:rPr lang="en-US" sz="1200" b="0" dirty="0">
                          <a:effectLst/>
                        </a:rPr>
                        <a:t> Masyarakat dan </a:t>
                      </a:r>
                      <a:r>
                        <a:rPr lang="en-US" sz="1200" b="0" dirty="0" err="1">
                          <a:effectLst/>
                        </a:rPr>
                        <a:t>Kalurahan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Pengendalian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Penduduk</a:t>
                      </a:r>
                      <a:r>
                        <a:rPr lang="en-US" sz="1200" b="0" dirty="0">
                          <a:effectLst/>
                        </a:rPr>
                        <a:t> dan </a:t>
                      </a:r>
                      <a:r>
                        <a:rPr lang="en-US" sz="1200" b="0" dirty="0" err="1">
                          <a:effectLst/>
                        </a:rPr>
                        <a:t>Keluarga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Berencana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Pos </a:t>
                      </a:r>
                      <a:r>
                        <a:rPr lang="en-US" sz="1200" b="0" dirty="0" err="1">
                          <a:effectLst/>
                        </a:rPr>
                        <a:t>Pelayanan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Terpadu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peserta</a:t>
                      </a:r>
                      <a:r>
                        <a:rPr lang="en-US" sz="1200" b="0" dirty="0">
                          <a:effectLst/>
                        </a:rPr>
                        <a:t> KB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Batas </a:t>
                      </a:r>
                      <a:r>
                        <a:rPr lang="en-US" sz="1200" b="0" dirty="0" err="1">
                          <a:effectLst/>
                        </a:rPr>
                        <a:t>Desa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r>
                        <a:rPr lang="en-US" sz="1200" b="0" dirty="0">
                          <a:effectLst/>
                        </a:rPr>
                        <a:t>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Shp</a:t>
                      </a:r>
                      <a:endParaRPr lang="en-ID" sz="1200" b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Numerik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727877"/>
                  </a:ext>
                </a:extLst>
              </a:tr>
              <a:tr h="11720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16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Kepala Dinas Sosial Pemberdayaan Perempuan, dan Perlindungan Anak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panti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sosial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panti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asuhan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Bantuan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Langsung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Tunai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KK miskin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r>
                        <a:rPr lang="en-US" sz="1200" b="0" dirty="0">
                          <a:effectLst/>
                        </a:rPr>
                        <a:t>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Shp</a:t>
                      </a:r>
                      <a:endParaRPr lang="en-ID" sz="1200" b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Numerik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2314208"/>
                  </a:ext>
                </a:extLst>
              </a:tr>
              <a:tr h="17667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17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Dinas Perindustrian, Koperasi Usaha Kecil dan Menengah dan Tenaga Kerja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UKM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koperasi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pabrik</a:t>
                      </a:r>
                      <a:r>
                        <a:rPr lang="en-US" sz="1200" b="0" dirty="0">
                          <a:effectLst/>
                        </a:rPr>
                        <a:t> dan  </a:t>
                      </a:r>
                      <a:r>
                        <a:rPr lang="en-US" sz="1200" b="0" dirty="0" err="1">
                          <a:effectLst/>
                        </a:rPr>
                        <a:t>industri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Bookman Old Style" panose="02050604050505020204" pitchFamily="18" charset="0"/>
                        <a:buChar char="-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Penempatan</a:t>
                      </a:r>
                      <a:r>
                        <a:rPr lang="en-US" sz="1200" b="0" dirty="0">
                          <a:effectLst/>
                        </a:rPr>
                        <a:t> Tenaga </a:t>
                      </a:r>
                      <a:r>
                        <a:rPr lang="en-US" sz="1200" b="0" dirty="0" err="1">
                          <a:effectLst/>
                        </a:rPr>
                        <a:t>Kerja</a:t>
                      </a:r>
                      <a:r>
                        <a:rPr lang="en-US" sz="1200" b="0" dirty="0">
                          <a:effectLst/>
                        </a:rPr>
                        <a:t> Yang </a:t>
                      </a:r>
                      <a:r>
                        <a:rPr lang="en-US" sz="1200" b="0" dirty="0" err="1">
                          <a:effectLst/>
                        </a:rPr>
                        <a:t>Terdaftar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Menurut</a:t>
                      </a:r>
                      <a:r>
                        <a:rPr lang="en-US" sz="1200" b="0" dirty="0">
                          <a:effectLst/>
                        </a:rPr>
                        <a:t>: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 err="1">
                          <a:effectLst/>
                        </a:rPr>
                        <a:t>Golongan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Umur</a:t>
                      </a:r>
                      <a:endParaRPr lang="en-ID" sz="1200" b="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 err="1">
                          <a:effectLst/>
                        </a:rPr>
                        <a:t>Jenis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Kelamin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r>
                        <a:rPr lang="en-US" sz="1200" b="0" dirty="0">
                          <a:effectLst/>
                        </a:rPr>
                        <a:t>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Shp</a:t>
                      </a:r>
                      <a:endParaRPr lang="en-ID" sz="12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Numerik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516197"/>
                  </a:ext>
                </a:extLst>
              </a:tr>
              <a:tr h="5772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18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Dinas Perdagangan</a:t>
                      </a:r>
                      <a:endParaRPr lang="en-ID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b="0" dirty="0">
                          <a:effectLst/>
                        </a:rPr>
                        <a:t>Peta </a:t>
                      </a:r>
                      <a:r>
                        <a:rPr lang="en-US" sz="1200" b="0" dirty="0" err="1">
                          <a:effectLst/>
                        </a:rPr>
                        <a:t>sebaran</a:t>
                      </a:r>
                      <a:r>
                        <a:rPr lang="en-US" sz="1200" b="0" dirty="0">
                          <a:effectLst/>
                        </a:rPr>
                        <a:t> pasar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 </a:t>
                      </a:r>
                      <a:r>
                        <a:rPr lang="en-US" sz="1200" b="0" dirty="0">
                          <a:effectLst/>
                        </a:rPr>
                        <a:t>50.000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Shp</a:t>
                      </a:r>
                      <a:endParaRPr lang="en-ID" sz="1200" b="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Numerik</a:t>
                      </a:r>
                      <a:endParaRPr lang="en-ID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825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69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15F5F3-9FE2-44F9-B5BC-E68C134B8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451016"/>
              </p:ext>
            </p:extLst>
          </p:nvPr>
        </p:nvGraphicFramePr>
        <p:xfrm>
          <a:off x="831278" y="501334"/>
          <a:ext cx="10529444" cy="5855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532">
                  <a:extLst>
                    <a:ext uri="{9D8B030D-6E8A-4147-A177-3AD203B41FA5}">
                      <a16:colId xmlns:a16="http://schemas.microsoft.com/office/drawing/2014/main" val="3091936082"/>
                    </a:ext>
                  </a:extLst>
                </a:gridCol>
                <a:gridCol w="3529133">
                  <a:extLst>
                    <a:ext uri="{9D8B030D-6E8A-4147-A177-3AD203B41FA5}">
                      <a16:colId xmlns:a16="http://schemas.microsoft.com/office/drawing/2014/main" val="4070113141"/>
                    </a:ext>
                  </a:extLst>
                </a:gridCol>
                <a:gridCol w="4661377">
                  <a:extLst>
                    <a:ext uri="{9D8B030D-6E8A-4147-A177-3AD203B41FA5}">
                      <a16:colId xmlns:a16="http://schemas.microsoft.com/office/drawing/2014/main" val="2288841615"/>
                    </a:ext>
                  </a:extLst>
                </a:gridCol>
                <a:gridCol w="1057068">
                  <a:extLst>
                    <a:ext uri="{9D8B030D-6E8A-4147-A177-3AD203B41FA5}">
                      <a16:colId xmlns:a16="http://schemas.microsoft.com/office/drawing/2014/main" val="2464784345"/>
                    </a:ext>
                  </a:extLst>
                </a:gridCol>
                <a:gridCol w="885334">
                  <a:extLst>
                    <a:ext uri="{9D8B030D-6E8A-4147-A177-3AD203B41FA5}">
                      <a16:colId xmlns:a16="http://schemas.microsoft.com/office/drawing/2014/main" val="3661651130"/>
                    </a:ext>
                  </a:extLst>
                </a:gridCol>
              </a:tblGrid>
              <a:tr h="11798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Kelautan</a:t>
                      </a:r>
                      <a:r>
                        <a:rPr lang="en-US" sz="1200" dirty="0">
                          <a:effectLst/>
                        </a:rPr>
                        <a:t> dan </a:t>
                      </a:r>
                      <a:r>
                        <a:rPr lang="en-US" sz="1200" dirty="0" err="1">
                          <a:effectLst/>
                        </a:rPr>
                        <a:t>Perikanan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Pelabuhan Perikananan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Tempat Pelelangan Ikan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Kelompok Pembudidaya Ikan (Pokdakan)</a:t>
                      </a:r>
                      <a:endParaRPr lang="en-ID" sz="120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Petasebaran Kelompok Pengolah dan Pemasar Hasil Perikanan (P2HP)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988392862"/>
                  </a:ext>
                </a:extLst>
              </a:tr>
              <a:tr h="7020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Pariwisata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Obyek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Wisata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Layanan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Pendukung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Kepariwisataan</a:t>
                      </a:r>
                      <a:r>
                        <a:rPr lang="en-US" sz="1200" dirty="0">
                          <a:effectLst/>
                        </a:rPr>
                        <a:t> (Hotel, </a:t>
                      </a:r>
                      <a:r>
                        <a:rPr lang="en-US" sz="1200" dirty="0" err="1">
                          <a:effectLst/>
                        </a:rPr>
                        <a:t>Restoran</a:t>
                      </a:r>
                      <a:r>
                        <a:rPr lang="en-US" sz="1200" dirty="0">
                          <a:effectLst/>
                        </a:rPr>
                        <a:t>, </a:t>
                      </a:r>
                      <a:r>
                        <a:rPr lang="en-US" sz="1200" dirty="0" err="1">
                          <a:effectLst/>
                        </a:rPr>
                        <a:t>dll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2521834536"/>
                  </a:ext>
                </a:extLst>
              </a:tr>
              <a:tr h="7020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Perhubungan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APILL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PJU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Rambu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Lalulintas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1811870005"/>
                  </a:ext>
                </a:extLst>
              </a:tr>
              <a:tr h="7020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Dinas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Kebudayaan</a:t>
                      </a:r>
                      <a:r>
                        <a:rPr lang="en-US" sz="1200" dirty="0">
                          <a:effectLst/>
                        </a:rPr>
                        <a:t> (</a:t>
                      </a:r>
                      <a:r>
                        <a:rPr lang="en-US" sz="1200" dirty="0" err="1">
                          <a:effectLst/>
                        </a:rPr>
                        <a:t>Kundha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Kabudayan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CagarBudaya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Desa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Budaya</a:t>
                      </a:r>
                      <a:endParaRPr lang="en-ID" sz="1200" dirty="0">
                        <a:effectLst/>
                      </a:endParaRPr>
                    </a:p>
                    <a:p>
                      <a:pPr marL="215900" indent="-2159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2119246552"/>
                  </a:ext>
                </a:extLst>
              </a:tr>
              <a:tr h="4631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Perpustakaan dan Kearsipan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perpustakaan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2403223921"/>
                  </a:ext>
                </a:extLst>
              </a:tr>
              <a:tr h="9409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Lingkungan Hidup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Kelompok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Pengelola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Persampahan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Ruang</a:t>
                      </a:r>
                      <a:r>
                        <a:rPr lang="en-US" sz="1200" dirty="0">
                          <a:effectLst/>
                        </a:rPr>
                        <a:t> Terbuka </a:t>
                      </a:r>
                      <a:r>
                        <a:rPr lang="en-US" sz="1200" dirty="0" err="1">
                          <a:effectLst/>
                        </a:rPr>
                        <a:t>Hijau</a:t>
                      </a:r>
                      <a:r>
                        <a:rPr lang="en-US" sz="1200" dirty="0">
                          <a:effectLst/>
                        </a:rPr>
                        <a:t> (RTH)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Tempat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Pembuangan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Akhir</a:t>
                      </a:r>
                      <a:r>
                        <a:rPr lang="en-US" sz="1200" dirty="0">
                          <a:effectLst/>
                        </a:rPr>
                        <a:t> (TPA) dan </a:t>
                      </a:r>
                      <a:r>
                        <a:rPr lang="en-US" sz="1200" dirty="0" err="1">
                          <a:effectLst/>
                        </a:rPr>
                        <a:t>Tempat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Pembuangan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Sementara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Terpadu</a:t>
                      </a:r>
                      <a:r>
                        <a:rPr lang="en-US" sz="1200" dirty="0">
                          <a:effectLst/>
                        </a:rPr>
                        <a:t> (TPST) 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1657702118"/>
                  </a:ext>
                </a:extLst>
              </a:tr>
              <a:tr h="7020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Dinas Penanaman Modal dan Pelayanan Terpadu Satu Pintu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izin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lokasi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 </a:t>
                      </a:r>
                      <a:r>
                        <a:rPr lang="en-US" sz="1200" dirty="0" err="1">
                          <a:effectLst/>
                        </a:rPr>
                        <a:t>investasi</a:t>
                      </a:r>
                      <a:endParaRPr lang="en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 dirty="0">
                          <a:effectLst/>
                        </a:rPr>
                        <a:t>Peta </a:t>
                      </a:r>
                      <a:r>
                        <a:rPr lang="en-US" sz="1200" dirty="0" err="1">
                          <a:effectLst/>
                        </a:rPr>
                        <a:t>sebaran</a:t>
                      </a:r>
                      <a:r>
                        <a:rPr lang="en-US" sz="1200" dirty="0">
                          <a:effectLst/>
                        </a:rPr>
                        <a:t> CSR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Shp</a:t>
                      </a:r>
                      <a:endParaRPr lang="en-ID" sz="12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Numerik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2593421809"/>
                  </a:ext>
                </a:extLst>
              </a:tr>
              <a:tr h="4631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Badan Kesatuan Bangsa dan Politik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200">
                          <a:effectLst/>
                        </a:rPr>
                        <a:t>Peta sebaran Ormas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200" dirty="0">
                          <a:effectLst/>
                        </a:rPr>
                        <a:t>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Shp</a:t>
                      </a:r>
                      <a:endParaRPr lang="en-ID" sz="12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Numerik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54" marR="63154" marT="0" marB="0"/>
                </a:tc>
                <a:extLst>
                  <a:ext uri="{0D108BD9-81ED-4DB2-BD59-A6C34878D82A}">
                    <a16:rowId xmlns:a16="http://schemas.microsoft.com/office/drawing/2014/main" val="3918364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37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ED45EC-7A7D-4ABC-BF0E-61B148C97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31099"/>
              </p:ext>
            </p:extLst>
          </p:nvPr>
        </p:nvGraphicFramePr>
        <p:xfrm>
          <a:off x="701336" y="816746"/>
          <a:ext cx="10804864" cy="5228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904">
                  <a:extLst>
                    <a:ext uri="{9D8B030D-6E8A-4147-A177-3AD203B41FA5}">
                      <a16:colId xmlns:a16="http://schemas.microsoft.com/office/drawing/2014/main" val="3616294626"/>
                    </a:ext>
                  </a:extLst>
                </a:gridCol>
                <a:gridCol w="3621445">
                  <a:extLst>
                    <a:ext uri="{9D8B030D-6E8A-4147-A177-3AD203B41FA5}">
                      <a16:colId xmlns:a16="http://schemas.microsoft.com/office/drawing/2014/main" val="685116171"/>
                    </a:ext>
                  </a:extLst>
                </a:gridCol>
                <a:gridCol w="4361049">
                  <a:extLst>
                    <a:ext uri="{9D8B030D-6E8A-4147-A177-3AD203B41FA5}">
                      <a16:colId xmlns:a16="http://schemas.microsoft.com/office/drawing/2014/main" val="712234737"/>
                    </a:ext>
                  </a:extLst>
                </a:gridCol>
                <a:gridCol w="1003177">
                  <a:extLst>
                    <a:ext uri="{9D8B030D-6E8A-4147-A177-3AD203B41FA5}">
                      <a16:colId xmlns:a16="http://schemas.microsoft.com/office/drawing/2014/main" val="2248230146"/>
                    </a:ext>
                  </a:extLst>
                </a:gridCol>
                <a:gridCol w="1412289">
                  <a:extLst>
                    <a:ext uri="{9D8B030D-6E8A-4147-A177-3AD203B41FA5}">
                      <a16:colId xmlns:a16="http://schemas.microsoft.com/office/drawing/2014/main" val="1623459187"/>
                    </a:ext>
                  </a:extLst>
                </a:gridCol>
              </a:tblGrid>
              <a:tr h="11387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27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Sekretarat</a:t>
                      </a:r>
                      <a:r>
                        <a:rPr lang="en-US" sz="1600" dirty="0">
                          <a:effectLst/>
                        </a:rPr>
                        <a:t> Dewan </a:t>
                      </a:r>
                      <a:r>
                        <a:rPr lang="en-US" sz="1600" dirty="0" err="1">
                          <a:effectLst/>
                        </a:rPr>
                        <a:t>Perwakilan</a:t>
                      </a:r>
                      <a:r>
                        <a:rPr lang="en-US" sz="1600" dirty="0">
                          <a:effectLst/>
                        </a:rPr>
                        <a:t> Rakyat Daerah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600" dirty="0">
                          <a:effectLst/>
                        </a:rPr>
                        <a:t>Peta </a:t>
                      </a:r>
                      <a:r>
                        <a:rPr lang="en-US" sz="1600" dirty="0" err="1">
                          <a:effectLst/>
                        </a:rPr>
                        <a:t>sebaran</a:t>
                      </a:r>
                      <a:r>
                        <a:rPr lang="en-US" sz="1600" dirty="0">
                          <a:effectLst/>
                        </a:rPr>
                        <a:t> Daerah </a:t>
                      </a:r>
                      <a:r>
                        <a:rPr lang="en-US" sz="1600" dirty="0" err="1">
                          <a:effectLst/>
                        </a:rPr>
                        <a:t>Pemilihan</a:t>
                      </a:r>
                      <a:r>
                        <a:rPr lang="en-US" sz="1600" dirty="0">
                          <a:effectLst/>
                        </a:rPr>
                        <a:t> (</a:t>
                      </a:r>
                      <a:r>
                        <a:rPr lang="en-US" sz="1600" dirty="0" err="1">
                          <a:effectLst/>
                        </a:rPr>
                        <a:t>Dapil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600" dirty="0">
                          <a:effectLst/>
                        </a:rPr>
                        <a:t>50.000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err="1">
                          <a:effectLst/>
                        </a:rPr>
                        <a:t>Shp</a:t>
                      </a:r>
                      <a:endParaRPr lang="en-ID" sz="16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Numerik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4931474"/>
                  </a:ext>
                </a:extLst>
              </a:tr>
              <a:tr h="20451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Satuan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Polisi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Pamong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Praja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600" dirty="0">
                          <a:effectLst/>
                        </a:rPr>
                        <a:t>Peta </a:t>
                      </a:r>
                      <a:r>
                        <a:rPr lang="en-US" sz="1600" dirty="0" err="1">
                          <a:effectLst/>
                        </a:rPr>
                        <a:t>sebaran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lokasi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penegakan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Perda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600" dirty="0">
                          <a:effectLst/>
                        </a:rPr>
                        <a:t>50.000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Shp</a:t>
                      </a:r>
                      <a:endParaRPr lang="en-ID" sz="16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Numerik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805598"/>
                  </a:ext>
                </a:extLst>
              </a:tr>
              <a:tr h="20451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</a:t>
                      </a:r>
                      <a:endParaRPr lang="en-ID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Perusahaan Daerah Air </a:t>
                      </a:r>
                      <a:r>
                        <a:rPr lang="en-US" sz="1600" dirty="0" err="1">
                          <a:effectLst/>
                        </a:rPr>
                        <a:t>Minum</a:t>
                      </a:r>
                      <a:r>
                        <a:rPr lang="en-US" sz="1600" dirty="0">
                          <a:effectLst/>
                        </a:rPr>
                        <a:t> (PDAM) </a:t>
                      </a:r>
                      <a:r>
                        <a:rPr lang="en-US" sz="1600" dirty="0" err="1">
                          <a:effectLst/>
                        </a:rPr>
                        <a:t>Kabupaten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Gunungkidul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600" dirty="0">
                          <a:effectLst/>
                        </a:rPr>
                        <a:t>Peta </a:t>
                      </a:r>
                      <a:r>
                        <a:rPr lang="en-US" sz="1600" dirty="0" err="1">
                          <a:effectLst/>
                        </a:rPr>
                        <a:t>Jaringan</a:t>
                      </a:r>
                      <a:r>
                        <a:rPr lang="en-US" sz="1600" dirty="0">
                          <a:effectLst/>
                        </a:rPr>
                        <a:t> Pipa PDAM</a:t>
                      </a:r>
                      <a:endParaRPr lang="en-ID" sz="16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"/>
                      </a:pPr>
                      <a:r>
                        <a:rPr lang="en-US" sz="1600" dirty="0">
                          <a:effectLst/>
                        </a:rPr>
                        <a:t>Peta  </a:t>
                      </a:r>
                      <a:r>
                        <a:rPr lang="en-US" sz="1600" dirty="0" err="1">
                          <a:effectLst/>
                        </a:rPr>
                        <a:t>Jaringan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Layanan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r>
                        <a:rPr lang="en-US" sz="1600" dirty="0">
                          <a:effectLst/>
                        </a:rPr>
                        <a:t>50.000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Shp</a:t>
                      </a:r>
                      <a:endParaRPr lang="en-ID" sz="16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Numerik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9900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9986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ort Your 3D Models.potx" id="{98FA5300-F36E-4E09-B87A-445242C647AE}" vid="{04F4B6F2-3E92-45BB-A359-066CA3EB33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1358</Words>
  <Application>Microsoft Office PowerPoint</Application>
  <PresentationFormat>Widescreen</PresentationFormat>
  <Paragraphs>398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Bahnschrift SemiBold</vt:lpstr>
      <vt:lpstr>Bookman Old Style</vt:lpstr>
      <vt:lpstr>Calibri</vt:lpstr>
      <vt:lpstr>Calibri Light</vt:lpstr>
      <vt:lpstr>Century Gothic</vt:lpstr>
      <vt:lpstr>Symbol</vt:lpstr>
      <vt:lpstr>1_Office Theme</vt:lpstr>
      <vt:lpstr>Office Theme</vt:lpstr>
      <vt:lpstr>GEOPORTAL  KABUPATEN GUNUNGKIDUL</vt:lpstr>
      <vt:lpstr>PowerPoint Presentation</vt:lpstr>
      <vt:lpstr>ASPEK PERATURAN</vt:lpstr>
      <vt:lpstr>ASPEK KELEMBAGAAN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ASPEK STANDAR DATA DAN INFORMASI GEOSPASIAL</vt:lpstr>
      <vt:lpstr>ASPEK TEKNOLOGI</vt:lpstr>
      <vt:lpstr>DATA SPASIAL YANG ADA DI GEOPORTAL</vt:lpstr>
      <vt:lpstr>PowerPoint Presentation</vt:lpstr>
      <vt:lpstr>Aplikasi WebGis yang Terintegrasi dengan Geoportal</vt:lpstr>
      <vt:lpstr>STATUS GEOPORTAL KABUPATEN GUNUNGKIDUL DI TINGKAT NASIONAL </vt:lpstr>
      <vt:lpstr>PowerPoint Presentation</vt:lpstr>
      <vt:lpstr>PowerPoint Presentation</vt:lpstr>
      <vt:lpstr>KEGIATAN GEOPORTAL TAHUN 2021</vt:lpstr>
      <vt:lpstr>KEGIATAN SOSIALISASI DAN PRODUKSI DATA SPASIAL DENGAN OPD</vt:lpstr>
      <vt:lpstr>DATA SPASIAL YANG TELAH DIPRODUKSI OLEH OPD SETELAH SOSIALISASI DAN BIMTEK PRODUKSI DATA GEOSPASIAL TAHUN 2021</vt:lpstr>
      <vt:lpstr>KEGIATAN GEOPORTAL TAHUN 2022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GEOPORTAL KABUPATEN GUNUNGKIDUL</dc:title>
  <dc:creator>DPTR GUNUNGKIDUL</dc:creator>
  <cp:lastModifiedBy>DPTR GUNUNGKIDUL</cp:lastModifiedBy>
  <cp:revision>89</cp:revision>
  <cp:lastPrinted>2022-03-15T03:48:16Z</cp:lastPrinted>
  <dcterms:created xsi:type="dcterms:W3CDTF">2022-03-12T05:13:49Z</dcterms:created>
  <dcterms:modified xsi:type="dcterms:W3CDTF">2022-03-15T08:29:33Z</dcterms:modified>
</cp:coreProperties>
</file>